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7" r:id="rId11"/>
    <p:sldId id="268" r:id="rId12"/>
    <p:sldId id="262" r:id="rId13"/>
    <p:sldId id="269" r:id="rId14"/>
    <p:sldId id="270" r:id="rId15"/>
    <p:sldId id="263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0" d="100"/>
          <a:sy n="60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ט"ז/אייר/תשפ"ג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ט"ז/אייר/תשפ"ג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ט"ז/אייר/תשפ"ג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ט"ז/אייר/תשפ"ג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ט"ז/אייר/תשפ"ג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ט"ז/אייר/תשפ"ג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ט"ז/אייר/תשפ"ג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ט"ז/אייר/תשפ"ג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ט"ז/אייר/תשפ"ג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ט"ז/אייר/תשפ"ג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ט"ז/אייר/תשפ"ג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ט"ז/אייר/תשפ"ג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achelig@apm.la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400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5455" y="3861048"/>
            <a:ext cx="4693913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e-IL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סוגיות באופציות עובדים</a:t>
            </a:r>
          </a:p>
          <a:p>
            <a:pPr algn="ctr"/>
            <a:endParaRPr lang="he-I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עו"ד ורו"ח רחלי </a:t>
            </a:r>
            <a:r>
              <a:rPr lang="he-I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גוז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לביא, </a:t>
            </a:r>
          </a:p>
          <a:p>
            <a:pPr algn="ctr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שותפה מנהלת ושותפה במחלקת מיסים</a:t>
            </a:r>
          </a:p>
          <a:p>
            <a:pPr algn="ctr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עמית, פולק,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מטלון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ושות'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62678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1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" y="0"/>
            <a:ext cx="9144000" cy="1648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2528" y="1772816"/>
            <a:ext cx="665118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e-IL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הקצאת אופציות למניות בכורה – יתרונות</a:t>
            </a:r>
          </a:p>
          <a:p>
            <a:pPr lvl="0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בהשוואה להחלפת האופציות בתגמול חדש/תמחור מחדש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864096" cy="8640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68782" y="2818671"/>
            <a:ext cx="67271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מגדילה את סיכויי העובדים ליהנות מתמורה בעסקה עתידית בהשוואה לאחזקה באופציות למניות רגילות.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מגדילה את סיכויי העובדים ליהנות מתמורה בעסקה עתידית גם בהשוואה להחלפת האופציות ב-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RSU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, היות שישנן עסקאות בהן בפועל רק מניות הבכורה מזכות בקבלת תמורה. הואיל ובמקרים אלו, המניות הרגילות אינן מזכות בתמורה כלל, אזי גם מחזיקי ה-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RSU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(המבשילות למניות רגילות)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אינם זכאים לקבלת תמורה.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9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" y="0"/>
            <a:ext cx="9144000" cy="1648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1892" y="1772816"/>
            <a:ext cx="710181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e-IL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הקצאת אופציות למניות בכורה – חסרונות עיקריים</a:t>
            </a:r>
          </a:p>
          <a:p>
            <a:pPr lvl="0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בהשוואה להחלפת האופציות/ החלפה ל-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RSU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/ תמחור מחדש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864096" cy="8640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75656" y="2818671"/>
            <a:ext cx="70202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החברה נדרשת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לאמץ תכנית אופציות חדשה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למניות בכורה.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יש לתקן את תקנון החברה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לשם הוספת סוג מניות חדש. מצריך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אישור אסיפה כללית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רשות המסים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עלולה לדרוש להותיר את התגמול הישן על כנו,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במקביל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לתגמול החדש (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-&gt;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אפשרות פוטנציאלית לכפל הטבה).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במידה ותהיה עסקה במהלך תקופה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בת 9 חודשים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(ממועד הפניה לרולינג/ממועד ההקצאה בפועל לפי המאוחר), כל הרווח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ימוסה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במס שולי.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התנגדות אפשרית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של יתר בעלי מניות הבכורה בחברה, נוכח הפגיעה האפשרית בהיקף התמורה שיקבלו בעסקה עתידית.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76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" y="0"/>
            <a:ext cx="9144000" cy="1648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4" y="1772816"/>
            <a:ext cx="8936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כיצד ניתן להיטיב עם עובדים המחזיקים בתגמול הוני </a:t>
            </a:r>
            <a:r>
              <a:rPr lang="he-IL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"בתוך הכסף" </a:t>
            </a:r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במצב השוק הנוכחי?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864096" cy="8640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68782" y="3068960"/>
            <a:ext cx="67271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עסקאות עם עובדי מפתח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– עסקאות אותן יוזמת החברה, במסגרתן בעלי המניות הקיימים רוכשים מעובדי מפתח (עובדים בכירים/עובדים שמועסקים מספר שנים בחברה והחברה מעוניינת לשמר אותם) את האופציות הבשלות/המניות שבידם. זו דרך שהחברה יכולה להיטיב עם עובדיה.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דגש מיסויי: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על מנת ליהנות ממס רווח הון בגין המכירה, יש לוודא כי חלפו </a:t>
            </a:r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שנתיים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ממועד הקצאת התגמול ההוני הנמכר.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3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" y="0"/>
            <a:ext cx="9144000" cy="1648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631" y="1772816"/>
            <a:ext cx="89450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כיצד ניתן להיטיב עם עובדים המחזיקים בתגמול הוני "בתוך הכסף" </a:t>
            </a:r>
          </a:p>
          <a:p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במצב השוק הנוכחי?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864096" cy="8640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68782" y="2780928"/>
            <a:ext cx="672714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מימוש נטו -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החברה יכולה לאשר יישום מנגנון מימוש נטו לעובדים. במנגנון זה העובד מקבל כמות מניות מופחתת ולא משלם תוספת מימוש. שווי השוק של המניות שהופחתו שקול למחיר המימוש שלא שולם. </a:t>
            </a:r>
          </a:p>
          <a:p>
            <a:pPr lvl="0" algn="just"/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על תכנית התגמול לאפשר מימוש נטו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החיסרון עבור החברה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הוא שכספים לא ייכנסו לחברה במועד מימוש האופציות. עבור חברות המצויות בקשיים, פגיעה בכמות המזומן שנכנסת לקופת החברה יכולה להוות חסרון משמעותי.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חסרון נוסף: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לעיתים חברות מעוניינות שעובד שעזב לא יממש את האופציות שברשותו לאחר עזיבתו. </a:t>
            </a:r>
          </a:p>
          <a:p>
            <a:pPr algn="just"/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השלכות מס: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בחברה פרטית אין צורך בפניה לרולינג. בחברה </a:t>
            </a:r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ציבורית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, יש צורך 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ב</a:t>
            </a:r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רולינג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לפני יישום המנגנון.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אישור מימוש נטו לעובד ספציפי עלולה לגרור חבות במס שולי ביחס לרווח הנובע מן האופציות.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6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" y="0"/>
            <a:ext cx="9144000" cy="1648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632" y="1772816"/>
            <a:ext cx="89450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כיצד ניתן להיטיב עם עובדים המחזיקים בתגמול הוני "בתוך הכסף" </a:t>
            </a:r>
          </a:p>
          <a:p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במצב השוק הנוכחי?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864096" cy="8640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68782" y="2924944"/>
            <a:ext cx="67271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תמורה מוגדלת בעסקאות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Secondary 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האופציות המוקצות בחברות הינן אופציות למניות רגילות. על מנת לייצר שווי לתגמול שבידי העובדים, נתקלנו במקרים בהם בעסקאות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, המחיר למניה שמקבלים בעלי האופציות שווה למחיר שמשולם לבעלי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מניות בכורה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בחברה. במקרה זה קיימת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חשיפה משמעותית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לפיה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התמורה ה"עודפת"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(בהשוואה לתמורה המשולמת לבעלי המניות הרגילות בחברה) תהא כפופה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למס שולי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. עם זאת, באופן מעשי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עדיף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לעובד לקבל תמורה מוגדלת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ולהתמסות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על החלק ה"עודף" בשיעור מס שולי, מאשר לא לקבל תמורה נוספת כלל.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47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" y="0"/>
            <a:ext cx="9144000" cy="1648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6981" y="1772816"/>
            <a:ext cx="74767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סוגיות בנושא אופציות בעת צמצום כוח האדם בחברה – </a:t>
            </a:r>
          </a:p>
          <a:p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פיטורין, חל"ת וצמצום היקף משרה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864096" cy="8640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75656" y="3068960"/>
            <a:ext cx="7020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הוצאת עובד לחל"ת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- מקובל לעצור את תקופת ההבשלה במידה ותוכנית האופציות מאפשרת זאת. יש אפשרות לעדכן את תכנית האופציות ולתת לעובדים ליהנות מהמשך הבשלה גם בחל״ת.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שיפור תנאי ההקצאה במסגרת פיטורין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- האצת הבשלה (אקסלרציה), הארכת תקופת מימוש במסגרת סיום התקשרות (מעבר לתקופת 90 הימים המקובלת), מימוש נטו. האצת תקופת הבשלה רלוונטית לכל סוגי התגמולים המקובלים בשוק (אופציות,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RSU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, מניות חסומות).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he-I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צמצום היקף משרה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5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" y="0"/>
            <a:ext cx="9144000" cy="1648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9178" y="1772816"/>
            <a:ext cx="6944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שיפור תנאי התגמול ההוני אגב עזיבה- השלכות מס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864096" cy="8640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68782" y="2636912"/>
            <a:ext cx="67271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כל הטבה שניתנת לעובד בקשר עם התגמול ההוני שבידו כחלק מהליכי סיום העסקה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(בין אם ביוזמת העובד ובין אם ביוזמת המעביד) 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תשלול לרוב, את סיווג האופציות כ"אופציות 102 עם נאמן במסלול רווח הון"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ותוביל להטלת 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מס שולי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ביחס לרווח הנובע מהאופציות.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יתרה מכך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, מס הכנסה עשוי לנקוט בעמדה לפיה התגמול לגביו ניתנה ההטבה יהא כפוף לסעיף </a:t>
            </a:r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3(ט) לפקודה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(החל על הקצאות ליועצים), הואיל וההטבה ניתנה בקשר עם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 סיום יחסי עובד מעביד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, ולא כאמצעי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 לשימור יחסים אלו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20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" y="0"/>
            <a:ext cx="9144000" cy="1648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88947" y="1772816"/>
            <a:ext cx="6854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שיפור תנאי התגמול ההוני אגב עזיבה- השלכות מס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864096" cy="8640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68782" y="2420888"/>
            <a:ext cx="67271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באשר לאופציות, משמעות סיווג האופציות כאופציות הכפופות 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לסעיף 3(ט)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הינה </a:t>
            </a:r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הטלת מס שולי על העובד כבר במועד המרת האופציה למניה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, כאשר במועד זה העובד לא בהכרח "נפגש עם כסף".</a:t>
            </a:r>
          </a:p>
          <a:p>
            <a:pPr algn="just"/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רשות המסים פרסמה </a:t>
            </a:r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תמצית החלטת מיסוי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(8597/17) המתייחסת ל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הארכת תקופת מימוש לאחר מועד סיום ההעסקה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, במסגרתה נקבע כי האופציות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ימוסו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בהתאם לסעיף 3(ט).</a:t>
            </a:r>
          </a:p>
          <a:p>
            <a:pPr algn="just"/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על מנת לצמצם את החשיפה לקביעה זו מצד רשות המסים, 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מומלץ לאשר את ההטבות הללו בדירקטוריון </a:t>
            </a:r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בטרם סיום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ההתקשרות בין העובד לחברה, </a:t>
            </a:r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ולא בדומה לנסיבות החלטת המיסוי, בה אושרה ההטבה לאחר שהעובד סיים את עבודתו בחברה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90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" y="0"/>
            <a:ext cx="9144000" cy="1648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88947" y="1772816"/>
            <a:ext cx="6854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שיפור תנאי התגמול ההוני אגב עזיבה- השלכות מס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864096" cy="8640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59632" y="2492896"/>
            <a:ext cx="72362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הסיבה להמלצה זו היא שסעיף 102 לפקודה חל על תגמול המוקצה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לעובדים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, כלומר,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כל עוד מתקיימים יחסי עובד – מעביד,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ואילו סעיף 3(ט) חל, ככלל, על תגמול המוקצה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ליועצים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60363" algn="just">
              <a:tabLst>
                <a:tab pos="176213" algn="l"/>
              </a:tabLst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במקרה בו ההטבה ביחס לתגמול תאושר כאשר העובד עדיין מועסק בחברה, ניתן יהיה לטעון שמסלול המס אשר יחול על האופציות הוא 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"102 ללא נאמן",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מאחר ובמועד קבלת ההטבה העובד עדיין מועסק בחברה. </a:t>
            </a:r>
          </a:p>
          <a:p>
            <a:pPr algn="just"/>
            <a:endParaRPr lang="he-IL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היתרון המשמעותי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של מיסוי האופציות כ"102 ללא נאמן", בהשוואה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למיסויין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לפי סעיף 3(ט) לפקודה, הוא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עיתוי תשלום המס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: בעוד שלפי סעיף 3(ט) מועד תשלום המס הינו כאמור במועד המרת האופציה למניה, מועד תשלום המס ביחס לתגמול במסלול "102 ללא נאמן", הינו במועד מכירת המניות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שמכח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האופציות, כלומר, במועד בו העובד "נפגש עם הכסף" וכך, חלק מן התמורה בגין המכירה יכול לשמש לתשלום המס. 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09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" y="0"/>
            <a:ext cx="9144000" cy="1648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4" y="1772816"/>
            <a:ext cx="89362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שיפור תנאי התגמול ההוני אגב עזיבה וצמצום היקף משרה- השלכות מס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864096" cy="8640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63688" y="2982431"/>
            <a:ext cx="6732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צמצום היקף משרה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להיקף הנמוך מ- 50% עלולה לפגוע בזכאות העובד למיסוי מופחת (מס רווח הון) בגין האופציות שברשותו.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לאור החשיפות שצוינו, נכון להתייעץ ולשקול היטב, בכל מקרה לגופו, את הכדאיות של אישור הטבות כאלו במסגרת הליכי סיום העסקה, מהצד של העובד.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2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" y="0"/>
            <a:ext cx="9144000" cy="1648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1276" y="1772816"/>
            <a:ext cx="3262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סוגי תגמולים הוניים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864096" cy="86409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50680" y="3645024"/>
            <a:ext cx="1836204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ESPP</a:t>
            </a:r>
            <a:endParaRPr lang="he-IL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40990" y="3645024"/>
            <a:ext cx="1836204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RS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Restricted Shares </a:t>
            </a:r>
            <a:endParaRPr lang="he-IL" sz="2200" dirty="0"/>
          </a:p>
        </p:txBody>
      </p:sp>
      <p:sp>
        <p:nvSpPr>
          <p:cNvPr id="9" name="Rounded Rectangle 8"/>
          <p:cNvSpPr/>
          <p:nvPr/>
        </p:nvSpPr>
        <p:spPr>
          <a:xfrm>
            <a:off x="6431300" y="3645024"/>
            <a:ext cx="1836204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RSU</a:t>
            </a:r>
            <a:endParaRPr lang="he-IL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8782" y="2492896"/>
            <a:ext cx="67271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קיימים כמה סוגי תגמולים הוניים פרט לאופציות, המקנים זכויות ביחס למניות רגילות של החברה, וניתן להקצותם לעובדים בהתאם לסעיף 102 לפקודה עם נאמן במסלול רווח הון, כאשר העיקריים שבהם הינם: 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22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400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1134" y="3861048"/>
            <a:ext cx="4182555" cy="233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e-IL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לשאלות וייעוץ משפטי ניתן לפנות –</a:t>
            </a:r>
          </a:p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עו"ד ורו"ח רחלי </a:t>
            </a:r>
            <a:r>
              <a:rPr lang="he-I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גוז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לביא, </a:t>
            </a:r>
          </a:p>
          <a:p>
            <a:pPr algn="ctr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שותפה מנהלת ושותפה במחלקת מיסים</a:t>
            </a:r>
          </a:p>
          <a:p>
            <a:pPr algn="ctr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עמית, פולק,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מטלון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ושות'</a:t>
            </a:r>
          </a:p>
          <a:p>
            <a:pPr algn="ctr"/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62678"/>
            <a:ext cx="1296144" cy="1296144"/>
          </a:xfrm>
          <a:prstGeom prst="rect">
            <a:avLst/>
          </a:prstGeom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3577281" y="5989350"/>
            <a:ext cx="2178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Rachelig@apm.law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4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" y="0"/>
            <a:ext cx="9144000" cy="1648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8357" y="1772816"/>
            <a:ext cx="5495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חסרונות בהקצאת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RS </a:t>
            </a: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לעומת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RSU</a:t>
            </a: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864096" cy="8640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68782" y="2492896"/>
            <a:ext cx="67271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דילול בעלי המניות במקרה של הקצאת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RSU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, מתבצע באופן הדרגתי במהלך תקופת ההבשלה ואילו בהקצאת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הדילול הוא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מיידי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במידה והחברה רוכשת חזרה את המניות כפועל יוצא מתנאי ההקצאה, המניות ייחשבו כמניות רדומות ויש לכך השלכות שליליות מבחינה חשבונאית.</a:t>
            </a:r>
          </a:p>
        </p:txBody>
      </p:sp>
    </p:spTree>
    <p:extLst>
      <p:ext uri="{BB962C8B-B14F-4D97-AF65-F5344CB8AC3E}">
        <p14:creationId xmlns:p14="http://schemas.microsoft.com/office/powerpoint/2010/main" val="376672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" y="0"/>
            <a:ext cx="9144000" cy="1648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3849" y="1772816"/>
            <a:ext cx="5839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יתרון בהקצאת אופציות על פני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RSU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864096" cy="8640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68782" y="2492896"/>
            <a:ext cx="67271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קיומו של מחיר המימוש לאופציות מגדיל את הסיכוי לשימור עובדים: במידה והאופציות הופכות להיות מחוץ לכסף, ייתכן שהעובד ירצה להישאר בחברה בתקווה ששווי החברה יעלה וכך האופציות שבידיו יהיו שוות כסף. בהקצאת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RSU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תמריץ זה פחות רלוונטי כי יחידות אלו ממילא יהפכו למניות רגילות שבמרבית המקרים יזכו בתמורה בעסקה.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2AF3DDF-A055-0925-DDCB-752650F357AF}"/>
              </a:ext>
            </a:extLst>
          </p:cNvPr>
          <p:cNvSpPr txBox="1">
            <a:spLocks/>
          </p:cNvSpPr>
          <p:nvPr/>
        </p:nvSpPr>
        <p:spPr>
          <a:xfrm>
            <a:off x="457200" y="4581127"/>
            <a:ext cx="8579296" cy="151216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יתרון בהקצאת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ESPP</a:t>
            </a:r>
            <a:r>
              <a:rPr lang="he-I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בהשוואה לאופציות/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RSU</a:t>
            </a:r>
            <a:endParaRPr lang="he-IL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5350" indent="-360363" algn="just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יתרון לעובדים- קבלת מניות בחברה תוך פרק זמן קצר יחסית (לרוב, 6 חודשים), בהשוואה לאופציות ו/או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RSUs</a:t>
            </a:r>
            <a:r>
              <a:rPr lang="he-I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0917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" y="0"/>
            <a:ext cx="9144000" cy="1648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3786" y="1772816"/>
            <a:ext cx="743992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כיצד ניתן בכל זאת ליצור תמריץ כלכלי באמצעות תגמול </a:t>
            </a:r>
          </a:p>
          <a:p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הוני לשימור עובדים המחזיקים באופציות מחוץ לכסף</a:t>
            </a:r>
          </a:p>
          <a:p>
            <a:pPr lvl="0"/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1. החלפה לתגמול הוני "בתוך הכסף"/תמחור מחדש (3 חלופות):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864096" cy="8640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1640" y="3068960"/>
            <a:ext cx="71642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שיטה א':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ביטול האופציות הקיימות והחלפתן בכמות מופחתת של אופציות במחיר מימוש מופחת. לעיתים ההחלפה נעשית באופן בו ההטבה הגלומה באופציות החדשות זהה לזו שהייתה בהקצאה המקורית בהתאם למודל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Black &amp; Scholes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שיטה ב':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תמחור חדש "קלאסי"- הפחתת מחיר המימוש של האופציות הקיימות (ללא ביטול והקצאה חדשה). ניתן לקבל רולינג ב"מסלול ירוק". </a:t>
            </a:r>
          </a:p>
          <a:p>
            <a:pPr marL="360363" lvl="1" algn="just"/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חסרון- פוגע בחברה חשבונאית. התמחור מחדש מחייב את רישום ההטבה החדשה כהוצאה חשבונאית שתיפרש על פני תקופת ההבשלה.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שיטה ג':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ביטול האופציות הקיימות והחלפתן ב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RSU-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(כמות ה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RSU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תהא נמוכה ממספר האופציות שבוטלו). לעיתים ההחלפה נעשית כך שההטבה הגלומה ביחידות החדשות זהה לזו שהייתה בהקצאה המקורית בהתאם למודל </a:t>
            </a:r>
            <a:r>
              <a:rPr lang="en-US" sz="2000" b="1" dirty="0"/>
              <a:t>Black &amp; Scholes</a:t>
            </a:r>
            <a:r>
              <a:rPr lang="he-IL" sz="2000" dirty="0"/>
              <a:t>.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75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" y="0"/>
            <a:ext cx="9144000" cy="1648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1772816"/>
            <a:ext cx="87921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כיצד ניתן בכל זאת ליצור תמריץ כלכלי באמצעות תגמול </a:t>
            </a:r>
            <a:r>
              <a:rPr lang="he-I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הוני 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לשימור עובדים המחזיקים באופציות מחוץ </a:t>
            </a:r>
            <a:r>
              <a:rPr lang="he-I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לכסף</a:t>
            </a:r>
          </a:p>
          <a:p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אופציות מחוץ לכסף- יישום מודל </a:t>
            </a: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Black &amp; Scholes</a:t>
            </a:r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–חברת </a:t>
            </a: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WIX</a:t>
            </a:r>
            <a:endParaRPr lang="he-IL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864096" cy="8640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1640" y="2996952"/>
            <a:ext cx="7164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חברת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WIX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שילבה בין שיטה א' ל-ג' (אופציות מחוץ לכסף):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בחברה בדקו את השווי הנוכחי של האופציות הקיימות לפי נוסחת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Black &amp; Scholes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. נוסחה זו לוקחת בחשבון הן את 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השווי הפנימי של האופציה-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ההפרש בין מחיר המימוש של האופציה לשווי שוק המניה, וכן את 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ערך הזמן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, שיכול להעלות את שווי האופציה.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החברה נתנה לעובדים לבחור בין החלפת האופציות הקיימות ב-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RSU )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=מחיר מימוש אפס) לבין החלפת האופציות הקיימות בכמות גדולה יותר של אופציות (בהשוואה ל-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(RSUs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במחיר מימוש נמוך יותר ממחיר המימוש המקורי. שווי התגמול החדש 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RSU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או אופציות) זהה לשווי האופציות הקיימות לפי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Black &amp; Scholes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55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" y="0"/>
            <a:ext cx="9144000" cy="1648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864096" cy="8640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1640" y="2916227"/>
            <a:ext cx="71642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גם אם שווי החברה ימשיך לרדת-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RSU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ככל הנראה לא תהיינה "מחוץ לכסף", מאחר ומחיר המימוש שלהן הוא 0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אין צורך בפעולה אקטיבית מצד העובדים לשם הנפקת המניה.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על מנת לשמר, לפחות חלקית, את הטבת המס המוקנית </a:t>
            </a:r>
            <a:r>
              <a:rPr lang="he-I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מכח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סעיף 102 במסלול רווח הון, ביחס לתגמול החדש/לאופציות המתומחרות בשלושת החלופות שהוצגו, יש לקבל </a:t>
            </a:r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רולינג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ממס הכנסה. </a:t>
            </a:r>
          </a:p>
          <a:p>
            <a:pPr algn="just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בהתאם לרולינג, מועד ההקצאה ביחס לתגמול החדש, או ביחס לאופציות המתומחרות לא יהא מועד ההקצאה של האופציות המקוריות, אלא המאוחר שמבין: מועד הגשת הפניה לקבלת רולינג, או מועד אישור הדירקטוריון ביחס להחלפה, או התמחור מחדש. מועד זה יהווה</a:t>
            </a:r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מועד הקצאה חדש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772816"/>
            <a:ext cx="87921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כיצד ניתן בכל זאת ליצור תמריץ כלכלי באמצעות תגמול </a:t>
            </a:r>
            <a:r>
              <a:rPr lang="he-I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הוני 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לשימור עובדים המחזיקים באופציות מחוץ </a:t>
            </a:r>
            <a:r>
              <a:rPr lang="he-I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לכסף</a:t>
            </a:r>
          </a:p>
          <a:p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יתרונות בהחלפת אופציות</a:t>
            </a: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ב- </a:t>
            </a: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RSU</a:t>
            </a:r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על פני החלפת אופציות באופציות</a:t>
            </a:r>
            <a:endParaRPr lang="en-US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5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" y="0"/>
            <a:ext cx="9144000" cy="1648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13301" y="1772816"/>
            <a:ext cx="4530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מהן ההשלכות של מועד הקצאה חדש?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864096" cy="8640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1640" y="2276872"/>
            <a:ext cx="71642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תקופת חסימה חדשה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- אחזקת התגמול בידי הנאמן למשך שנתיים ממועד ההקצאה החדש.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M&amp;A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: במידה והחברה המקצה תחתום על הסכם רכישה/מיזוג במהלך 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90 ימים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לאחר מועד ההקצאה החדש, מכוחו יימכרו כל מניותיה, הרווח בגין התגמול החדש/האופציות המתומחרות, יהא כפוף,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במלואו או בחלקו, למס שולי: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עסקת מזומן – הרווח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ימוסה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במלואו במס שולי. 	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עסקת החלפת זכויות – כל ההטבה הגלומה בהחלפה במועד החלפת הזכויות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תמוסה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בשיעור מס שולי ויתרת עליית הערך בשיעור מס הוני.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IPO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: במידה והחברה יוצאת להנפקה בתקופה בת </a:t>
            </a:r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90 ימים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ממועד ההקצאה החדש- הרווחים יהיו כפופים,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בחלקם או במלואם, למס שולי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לפי סעיף 102(ב)(3).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79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" y="0"/>
            <a:ext cx="9144000" cy="1648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2999" y="1772816"/>
            <a:ext cx="7040709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דרך נוספת ליצירת תמריץ כלכלי באמצעות תגמול </a:t>
            </a:r>
          </a:p>
          <a:p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הוני לשימור עובדים המחזיקים באופציות מחוץ </a:t>
            </a:r>
            <a:r>
              <a:rPr lang="he-I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לכסף</a:t>
            </a:r>
            <a:endParaRPr lang="he-IL" sz="105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2. הקצאת אופציות למניות בכורה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864096" cy="8640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68782" y="3068960"/>
            <a:ext cx="67271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יצירת סוג מניות בכורה חדש בחברה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. מניות הבכורה החדשות מקנות, בנוסף לזכויות הקיימות במניות רגילות, זכות קדימות לקבלת שיעור מסוים מהתמורה בעסקת מכירת מניות/מיזוג/עסקת נכסים במסגרת פירוק החברה, בהשוואה לבעלי מניות רגילות. חלופה זו שונה מהחלופות הקודמות שהוצגו בכך שהיא מתייחסת להקצאת זכויות למניות בכורה ולא למניות רגילות.</a:t>
            </a:r>
          </a:p>
          <a:p>
            <a:pPr algn="just"/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הקצאת אופציות למניות בכורה מהווה </a:t>
            </a:r>
            <a:r>
              <a:rPr lang="he-I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הקצאה חדשה לכל דבר ועניין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מועד הקצאה חדש- השלכות דומות להשלכות החלפת אופציות או תמחור מחדש (תקופת חסימה חדשה, הנפקה תוך 90 ימים), </a:t>
            </a:r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למעט ביחס לעסקה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: המגבלה הקיימת היא 9 חודשים ולא 90 ימים. כלומר, במקרה של חתימה על הסכם במהלך 9 חודשים ממועד ההקצאה החדש, הרווחים הנובעים מהקצאת אופציות למניות בכורה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ימוסו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במס שולי.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3335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1884</Words>
  <Application>Microsoft Office PowerPoint</Application>
  <PresentationFormat>On-screen Show (4:3)</PresentationFormat>
  <Paragraphs>122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ערכת נושא של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Yarden Haim</dc:creator>
  <cp:lastModifiedBy>APM Advocates</cp:lastModifiedBy>
  <cp:revision>69</cp:revision>
  <dcterms:created xsi:type="dcterms:W3CDTF">2023-05-04T08:11:52Z</dcterms:created>
  <dcterms:modified xsi:type="dcterms:W3CDTF">2023-05-07T09:09:30Z</dcterms:modified>
</cp:coreProperties>
</file>